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handoutMasterIdLst>
    <p:handoutMasterId r:id="rId26"/>
  </p:handoutMasterIdLst>
  <p:sldIdLst>
    <p:sldId id="256" r:id="rId3"/>
    <p:sldId id="297" r:id="rId4"/>
    <p:sldId id="314" r:id="rId5"/>
    <p:sldId id="298" r:id="rId6"/>
    <p:sldId id="315" r:id="rId7"/>
    <p:sldId id="299" r:id="rId8"/>
    <p:sldId id="300" r:id="rId9"/>
    <p:sldId id="301" r:id="rId10"/>
    <p:sldId id="302" r:id="rId11"/>
    <p:sldId id="303" r:id="rId12"/>
    <p:sldId id="304" r:id="rId13"/>
    <p:sldId id="316" r:id="rId14"/>
    <p:sldId id="305" r:id="rId15"/>
    <p:sldId id="306" r:id="rId16"/>
    <p:sldId id="317" r:id="rId17"/>
    <p:sldId id="307" r:id="rId18"/>
    <p:sldId id="308" r:id="rId19"/>
    <p:sldId id="318" r:id="rId20"/>
    <p:sldId id="309" r:id="rId21"/>
    <p:sldId id="310" r:id="rId22"/>
    <p:sldId id="311" r:id="rId23"/>
    <p:sldId id="313" r:id="rId24"/>
    <p:sldId id="312" r:id="rId25"/>
  </p:sldIdLst>
  <p:sldSz cx="9144000" cy="6858000" type="screen4x3"/>
  <p:notesSz cx="6858000" cy="9144000"/>
  <p:defaultText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7" algn="l" defTabSz="914318" rtl="0" eaLnBrk="1" latinLnBrk="0" hangingPunct="1">
      <a:defRPr sz="1800" kern="1200">
        <a:solidFill>
          <a:schemeClr val="tx1"/>
        </a:solidFill>
        <a:latin typeface="+mn-lt"/>
        <a:ea typeface="+mn-ea"/>
        <a:cs typeface="+mn-cs"/>
      </a:defRPr>
    </a:lvl4pPr>
    <a:lvl5pPr marL="1828637" algn="l" defTabSz="914318" rtl="0" eaLnBrk="1" latinLnBrk="0" hangingPunct="1">
      <a:defRPr sz="1800" kern="1200">
        <a:solidFill>
          <a:schemeClr val="tx1"/>
        </a:solidFill>
        <a:latin typeface="+mn-lt"/>
        <a:ea typeface="+mn-ea"/>
        <a:cs typeface="+mn-cs"/>
      </a:defRPr>
    </a:lvl5pPr>
    <a:lvl6pPr marL="2285797" algn="l" defTabSz="914318" rtl="0" eaLnBrk="1" latinLnBrk="0" hangingPunct="1">
      <a:defRPr sz="1800" kern="1200">
        <a:solidFill>
          <a:schemeClr val="tx1"/>
        </a:solidFill>
        <a:latin typeface="+mn-lt"/>
        <a:ea typeface="+mn-ea"/>
        <a:cs typeface="+mn-cs"/>
      </a:defRPr>
    </a:lvl6pPr>
    <a:lvl7pPr marL="2742956" algn="l" defTabSz="914318" rtl="0" eaLnBrk="1" latinLnBrk="0" hangingPunct="1">
      <a:defRPr sz="1800" kern="1200">
        <a:solidFill>
          <a:schemeClr val="tx1"/>
        </a:solidFill>
        <a:latin typeface="+mn-lt"/>
        <a:ea typeface="+mn-ea"/>
        <a:cs typeface="+mn-cs"/>
      </a:defRPr>
    </a:lvl7pPr>
    <a:lvl8pPr marL="3200115" algn="l" defTabSz="914318" rtl="0" eaLnBrk="1" latinLnBrk="0" hangingPunct="1">
      <a:defRPr sz="1800" kern="1200">
        <a:solidFill>
          <a:schemeClr val="tx1"/>
        </a:solidFill>
        <a:latin typeface="+mn-lt"/>
        <a:ea typeface="+mn-ea"/>
        <a:cs typeface="+mn-cs"/>
      </a:defRPr>
    </a:lvl8pPr>
    <a:lvl9pPr marL="3657274" algn="l" defTabSz="914318"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5" d="100"/>
          <a:sy n="85" d="100"/>
        </p:scale>
        <p:origin x="-183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49BA32-1066-4DB1-BDBB-24172BC47326}" type="datetimeFigureOut">
              <a:rPr lang="en-US" smtClean="0"/>
              <a:pPr/>
              <a:t>3/27/15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FD5E53-E53D-44C1-B266-6753EB9C0347}" type="slidenum">
              <a:rPr lang="en-US" smtClean="0"/>
              <a:pPr/>
              <a:t>‹#›</a:t>
            </a:fld>
            <a:endParaRPr lang="en-US"/>
          </a:p>
        </p:txBody>
      </p:sp>
    </p:spTree>
    <p:extLst>
      <p:ext uri="{BB962C8B-B14F-4D97-AF65-F5344CB8AC3E}">
        <p14:creationId xmlns:p14="http://schemas.microsoft.com/office/powerpoint/2010/main" val="79674508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59" indent="0" algn="ctr">
              <a:buNone/>
              <a:defRPr>
                <a:solidFill>
                  <a:schemeClr val="tx1">
                    <a:tint val="75000"/>
                  </a:schemeClr>
                </a:solidFill>
              </a:defRPr>
            </a:lvl2pPr>
            <a:lvl3pPr marL="914318" indent="0" algn="ctr">
              <a:buNone/>
              <a:defRPr>
                <a:solidFill>
                  <a:schemeClr val="tx1">
                    <a:tint val="75000"/>
                  </a:schemeClr>
                </a:solidFill>
              </a:defRPr>
            </a:lvl3pPr>
            <a:lvl4pPr marL="1371477" indent="0" algn="ctr">
              <a:buNone/>
              <a:defRPr>
                <a:solidFill>
                  <a:schemeClr val="tx1">
                    <a:tint val="75000"/>
                  </a:schemeClr>
                </a:solidFill>
              </a:defRPr>
            </a:lvl4pPr>
            <a:lvl5pPr marL="1828637" indent="0" algn="ctr">
              <a:buNone/>
              <a:defRPr>
                <a:solidFill>
                  <a:schemeClr val="tx1">
                    <a:tint val="75000"/>
                  </a:schemeClr>
                </a:solidFill>
              </a:defRPr>
            </a:lvl5pPr>
            <a:lvl6pPr marL="2285797" indent="0" algn="ctr">
              <a:buNone/>
              <a:defRPr>
                <a:solidFill>
                  <a:schemeClr val="tx1">
                    <a:tint val="75000"/>
                  </a:schemeClr>
                </a:solidFill>
              </a:defRPr>
            </a:lvl6pPr>
            <a:lvl7pPr marL="2742956" indent="0" algn="ctr">
              <a:buNone/>
              <a:defRPr>
                <a:solidFill>
                  <a:schemeClr val="tx1">
                    <a:tint val="75000"/>
                  </a:schemeClr>
                </a:solidFill>
              </a:defRPr>
            </a:lvl7pPr>
            <a:lvl8pPr marL="3200115" indent="0" algn="ctr">
              <a:buNone/>
              <a:defRPr>
                <a:solidFill>
                  <a:schemeClr val="tx1">
                    <a:tint val="75000"/>
                  </a:schemeClr>
                </a:solidFill>
              </a:defRPr>
            </a:lvl8pPr>
            <a:lvl9pPr marL="365727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F2DF85-5102-483E-A1BB-B3F8368E0DB4}" type="datetimeFigureOut">
              <a:rPr lang="en-US" smtClean="0"/>
              <a:pPr/>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452573-55C1-4F8E-942C-3EA0B3A5EE9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990600"/>
            <a:ext cx="82296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2DF85-5102-483E-A1BB-B3F8368E0DB4}" type="datetimeFigureOut">
              <a:rPr lang="en-US" smtClean="0"/>
              <a:pPr/>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452573-55C1-4F8E-942C-3EA0B3A5EE9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97376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597376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2DF85-5102-483E-A1BB-B3F8368E0DB4}" type="datetimeFigureOut">
              <a:rPr lang="en-US" smtClean="0"/>
              <a:pPr/>
              <a:t>3/27/15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452573-55C1-4F8E-942C-3EA0B3A5EE9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spcBef>
                <a:spcPts val="0"/>
              </a:spcBef>
              <a:defRPr sz="2400"/>
            </a:lvl1pPr>
            <a:lvl2pPr>
              <a:spcBef>
                <a:spcPts val="200"/>
              </a:spcBef>
              <a:defRPr/>
            </a:lvl2pPr>
            <a:lvl3pPr>
              <a:spcBef>
                <a:spcPts val="0"/>
              </a:spcBef>
              <a:defRPr/>
            </a:lvl3pPr>
            <a:lvl4pPr>
              <a:spcBef>
                <a:spcPts val="200"/>
              </a:spcBef>
              <a:defRPr/>
            </a:lvl4pPr>
            <a:lvl5pPr>
              <a:spcBef>
                <a:spcPts val="2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2DF85-5102-483E-A1BB-B3F8368E0DB4}" type="datetimeFigureOut">
              <a:rPr lang="en-US" smtClean="0"/>
              <a:pPr/>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452573-55C1-4F8E-942C-3EA0B3A5EE9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59" indent="0">
              <a:buNone/>
              <a:defRPr sz="1800">
                <a:solidFill>
                  <a:schemeClr val="tx1">
                    <a:tint val="75000"/>
                  </a:schemeClr>
                </a:solidFill>
              </a:defRPr>
            </a:lvl2pPr>
            <a:lvl3pPr marL="914318" indent="0">
              <a:buNone/>
              <a:defRPr sz="1600">
                <a:solidFill>
                  <a:schemeClr val="tx1">
                    <a:tint val="75000"/>
                  </a:schemeClr>
                </a:solidFill>
              </a:defRPr>
            </a:lvl3pPr>
            <a:lvl4pPr marL="1371477" indent="0">
              <a:buNone/>
              <a:defRPr sz="1400">
                <a:solidFill>
                  <a:schemeClr val="tx1">
                    <a:tint val="75000"/>
                  </a:schemeClr>
                </a:solidFill>
              </a:defRPr>
            </a:lvl4pPr>
            <a:lvl5pPr marL="1828637" indent="0">
              <a:buNone/>
              <a:defRPr sz="1400">
                <a:solidFill>
                  <a:schemeClr val="tx1">
                    <a:tint val="75000"/>
                  </a:schemeClr>
                </a:solidFill>
              </a:defRPr>
            </a:lvl5pPr>
            <a:lvl6pPr marL="2285797" indent="0">
              <a:buNone/>
              <a:defRPr sz="1400">
                <a:solidFill>
                  <a:schemeClr val="tx1">
                    <a:tint val="75000"/>
                  </a:schemeClr>
                </a:solidFill>
              </a:defRPr>
            </a:lvl6pPr>
            <a:lvl7pPr marL="2742956" indent="0">
              <a:buNone/>
              <a:defRPr sz="1400">
                <a:solidFill>
                  <a:schemeClr val="tx1">
                    <a:tint val="75000"/>
                  </a:schemeClr>
                </a:solidFill>
              </a:defRPr>
            </a:lvl7pPr>
            <a:lvl8pPr marL="3200115" indent="0">
              <a:buNone/>
              <a:defRPr sz="1400">
                <a:solidFill>
                  <a:schemeClr val="tx1">
                    <a:tint val="75000"/>
                  </a:schemeClr>
                </a:solidFill>
              </a:defRPr>
            </a:lvl8pPr>
            <a:lvl9pPr marL="365727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F2DF85-5102-483E-A1BB-B3F8368E0DB4}" type="datetimeFigureOut">
              <a:rPr lang="en-US" smtClean="0"/>
              <a:pPr/>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452573-55C1-4F8E-942C-3EA0B3A5EE9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914400"/>
            <a:ext cx="4038600" cy="53340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914400"/>
            <a:ext cx="4038600" cy="53340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9F2DF85-5102-483E-A1BB-B3F8368E0DB4}" type="datetimeFigureOut">
              <a:rPr lang="en-US" smtClean="0"/>
              <a:pPr/>
              <a:t>3/27/15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452573-55C1-4F8E-942C-3EA0B3A5EE9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914400"/>
            <a:ext cx="4040188" cy="1260476"/>
          </a:xfrm>
        </p:spPr>
        <p:txBody>
          <a:bodyPr anchor="b"/>
          <a:lstStyle>
            <a:lvl1pPr marL="0" indent="0">
              <a:buNone/>
              <a:defRPr sz="2400" b="1"/>
            </a:lvl1pPr>
            <a:lvl2pPr marL="457159" indent="0">
              <a:buNone/>
              <a:defRPr sz="2000" b="1"/>
            </a:lvl2pPr>
            <a:lvl3pPr marL="914318" indent="0">
              <a:buNone/>
              <a:defRPr sz="1800" b="1"/>
            </a:lvl3pPr>
            <a:lvl4pPr marL="1371477" indent="0">
              <a:buNone/>
              <a:defRPr sz="1600" b="1"/>
            </a:lvl4pPr>
            <a:lvl5pPr marL="1828637" indent="0">
              <a:buNone/>
              <a:defRPr sz="1600" b="1"/>
            </a:lvl5pPr>
            <a:lvl6pPr marL="2285797" indent="0">
              <a:buNone/>
              <a:defRPr sz="1600" b="1"/>
            </a:lvl6pPr>
            <a:lvl7pPr marL="2742956" indent="0">
              <a:buNone/>
              <a:defRPr sz="1600" b="1"/>
            </a:lvl7pPr>
            <a:lvl8pPr marL="3200115" indent="0">
              <a:buNone/>
              <a:defRPr sz="1600" b="1"/>
            </a:lvl8pPr>
            <a:lvl9pPr marL="365727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914400"/>
            <a:ext cx="4041775" cy="1260476"/>
          </a:xfrm>
        </p:spPr>
        <p:txBody>
          <a:bodyPr anchor="b"/>
          <a:lstStyle>
            <a:lvl1pPr marL="0" indent="0">
              <a:buNone/>
              <a:defRPr sz="2400" b="1"/>
            </a:lvl1pPr>
            <a:lvl2pPr marL="457159" indent="0">
              <a:buNone/>
              <a:defRPr sz="2000" b="1"/>
            </a:lvl2pPr>
            <a:lvl3pPr marL="914318" indent="0">
              <a:buNone/>
              <a:defRPr sz="1800" b="1"/>
            </a:lvl3pPr>
            <a:lvl4pPr marL="1371477" indent="0">
              <a:buNone/>
              <a:defRPr sz="1600" b="1"/>
            </a:lvl4pPr>
            <a:lvl5pPr marL="1828637" indent="0">
              <a:buNone/>
              <a:defRPr sz="1600" b="1"/>
            </a:lvl5pPr>
            <a:lvl6pPr marL="2285797" indent="0">
              <a:buNone/>
              <a:defRPr sz="1600" b="1"/>
            </a:lvl6pPr>
            <a:lvl7pPr marL="2742956" indent="0">
              <a:buNone/>
              <a:defRPr sz="1600" b="1"/>
            </a:lvl7pPr>
            <a:lvl8pPr marL="3200115" indent="0">
              <a:buNone/>
              <a:defRPr sz="1600" b="1"/>
            </a:lvl8pPr>
            <a:lvl9pPr marL="365727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6"/>
            <a:ext cx="4041775" cy="395128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F2DF85-5102-483E-A1BB-B3F8368E0DB4}" type="datetimeFigureOut">
              <a:rPr lang="en-US" smtClean="0"/>
              <a:pPr/>
              <a:t>3/27/15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452573-55C1-4F8E-942C-3EA0B3A5EE9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9F2DF85-5102-483E-A1BB-B3F8368E0DB4}" type="datetimeFigureOut">
              <a:rPr lang="en-US" smtClean="0"/>
              <a:pPr/>
              <a:t>3/27/15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452573-55C1-4F8E-942C-3EA0B3A5EE9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2DF85-5102-483E-A1BB-B3F8368E0DB4}" type="datetimeFigureOut">
              <a:rPr lang="en-US" smtClean="0"/>
              <a:pPr/>
              <a:t>3/27/15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452573-55C1-4F8E-942C-3EA0B3A5EE9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1"/>
            <a:ext cx="5111750" cy="5975349"/>
          </a:xfrm>
        </p:spPr>
        <p:txBody>
          <a:bodyPr/>
          <a:lstStyle>
            <a:lvl1pPr>
              <a:defRPr sz="2600"/>
            </a:lvl1pPr>
            <a:lvl2pPr>
              <a:defRPr sz="22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1"/>
            <a:ext cx="3008313" cy="4813299"/>
          </a:xfrm>
        </p:spPr>
        <p:txBody>
          <a:bodyPr/>
          <a:lstStyle>
            <a:lvl1pPr marL="0" indent="0">
              <a:buNone/>
              <a:defRPr sz="1400"/>
            </a:lvl1pPr>
            <a:lvl2pPr marL="457159" indent="0">
              <a:buNone/>
              <a:defRPr sz="1200"/>
            </a:lvl2pPr>
            <a:lvl3pPr marL="914318" indent="0">
              <a:buNone/>
              <a:defRPr sz="1000"/>
            </a:lvl3pPr>
            <a:lvl4pPr marL="1371477" indent="0">
              <a:buNone/>
              <a:defRPr sz="900"/>
            </a:lvl4pPr>
            <a:lvl5pPr marL="1828637" indent="0">
              <a:buNone/>
              <a:defRPr sz="900"/>
            </a:lvl5pPr>
            <a:lvl6pPr marL="2285797" indent="0">
              <a:buNone/>
              <a:defRPr sz="900"/>
            </a:lvl6pPr>
            <a:lvl7pPr marL="2742956" indent="0">
              <a:buNone/>
              <a:defRPr sz="900"/>
            </a:lvl7pPr>
            <a:lvl8pPr marL="3200115" indent="0">
              <a:buNone/>
              <a:defRPr sz="900"/>
            </a:lvl8pPr>
            <a:lvl9pPr marL="365727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F2DF85-5102-483E-A1BB-B3F8368E0DB4}" type="datetimeFigureOut">
              <a:rPr lang="en-US" smtClean="0"/>
              <a:pPr/>
              <a:t>3/27/15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452573-55C1-4F8E-942C-3EA0B3A5EE9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59" indent="0">
              <a:buNone/>
              <a:defRPr sz="2800"/>
            </a:lvl2pPr>
            <a:lvl3pPr marL="914318" indent="0">
              <a:buNone/>
              <a:defRPr sz="2400"/>
            </a:lvl3pPr>
            <a:lvl4pPr marL="1371477" indent="0">
              <a:buNone/>
              <a:defRPr sz="2000"/>
            </a:lvl4pPr>
            <a:lvl5pPr marL="1828637" indent="0">
              <a:buNone/>
              <a:defRPr sz="2000"/>
            </a:lvl5pPr>
            <a:lvl6pPr marL="2285797" indent="0">
              <a:buNone/>
              <a:defRPr sz="2000"/>
            </a:lvl6pPr>
            <a:lvl7pPr marL="2742956" indent="0">
              <a:buNone/>
              <a:defRPr sz="2000"/>
            </a:lvl7pPr>
            <a:lvl8pPr marL="3200115" indent="0">
              <a:buNone/>
              <a:defRPr sz="2000"/>
            </a:lvl8pPr>
            <a:lvl9pPr marL="365727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59" indent="0">
              <a:buNone/>
              <a:defRPr sz="1200"/>
            </a:lvl2pPr>
            <a:lvl3pPr marL="914318" indent="0">
              <a:buNone/>
              <a:defRPr sz="1000"/>
            </a:lvl3pPr>
            <a:lvl4pPr marL="1371477" indent="0">
              <a:buNone/>
              <a:defRPr sz="900"/>
            </a:lvl4pPr>
            <a:lvl5pPr marL="1828637" indent="0">
              <a:buNone/>
              <a:defRPr sz="900"/>
            </a:lvl5pPr>
            <a:lvl6pPr marL="2285797" indent="0">
              <a:buNone/>
              <a:defRPr sz="900"/>
            </a:lvl6pPr>
            <a:lvl7pPr marL="2742956" indent="0">
              <a:buNone/>
              <a:defRPr sz="900"/>
            </a:lvl7pPr>
            <a:lvl8pPr marL="3200115" indent="0">
              <a:buNone/>
              <a:defRPr sz="900"/>
            </a:lvl8pPr>
            <a:lvl9pPr marL="365727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F2DF85-5102-483E-A1BB-B3F8368E0DB4}" type="datetimeFigureOut">
              <a:rPr lang="en-US" smtClean="0"/>
              <a:pPr/>
              <a:t>3/27/15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452573-55C1-4F8E-942C-3EA0B3A5EE9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39762"/>
          </a:xfrm>
          <a:prstGeom prst="rect">
            <a:avLst/>
          </a:prstGeom>
        </p:spPr>
        <p:txBody>
          <a:bodyPr vert="horz" lIns="91432" tIns="45716" rIns="91432" bIns="45716"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990600"/>
            <a:ext cx="8229600" cy="5257800"/>
          </a:xfrm>
          <a:prstGeom prst="rect">
            <a:avLst/>
          </a:prstGeom>
        </p:spPr>
        <p:txBody>
          <a:bodyPr vert="horz" lIns="91432" tIns="45716" rIns="91432" bIns="457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32" tIns="45716" rIns="91432" bIns="45716" rtlCol="0" anchor="ctr"/>
          <a:lstStyle>
            <a:lvl1pPr algn="l">
              <a:defRPr sz="1200">
                <a:solidFill>
                  <a:schemeClr val="tx1">
                    <a:tint val="75000"/>
                  </a:schemeClr>
                </a:solidFill>
              </a:defRPr>
            </a:lvl1pPr>
          </a:lstStyle>
          <a:p>
            <a:fld id="{E9F2DF85-5102-483E-A1BB-B3F8368E0DB4}" type="datetimeFigureOut">
              <a:rPr lang="en-US" smtClean="0"/>
              <a:pPr/>
              <a:t>3/27/15</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32" tIns="45716" rIns="91432" bIns="45716"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32" tIns="45716" rIns="91432" bIns="45716" rtlCol="0" anchor="ctr"/>
          <a:lstStyle>
            <a:lvl1pPr algn="r">
              <a:defRPr sz="1200">
                <a:solidFill>
                  <a:schemeClr val="tx1">
                    <a:tint val="75000"/>
                  </a:schemeClr>
                </a:solidFill>
              </a:defRPr>
            </a:lvl1pPr>
          </a:lstStyle>
          <a:p>
            <a:fld id="{1D452573-55C1-4F8E-942C-3EA0B3A5EE94}"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18" rtl="0" eaLnBrk="1" latinLnBrk="0" hangingPunct="1">
        <a:spcBef>
          <a:spcPct val="0"/>
        </a:spcBef>
        <a:buNone/>
        <a:defRPr sz="3600" kern="1200">
          <a:solidFill>
            <a:schemeClr val="tx1"/>
          </a:solidFill>
          <a:latin typeface="+mj-lt"/>
          <a:ea typeface="+mj-ea"/>
          <a:cs typeface="+mj-cs"/>
        </a:defRPr>
      </a:lvl1pPr>
    </p:titleStyle>
    <p:bodyStyle>
      <a:lvl1pPr marL="342870" indent="-342870" algn="l" defTabSz="914318" rtl="0" eaLnBrk="1" latinLnBrk="0" hangingPunct="1">
        <a:spcBef>
          <a:spcPts val="0"/>
        </a:spcBef>
        <a:buFont typeface="Arial" pitchFamily="34" charset="0"/>
        <a:buChar char="•"/>
        <a:defRPr sz="2400" kern="1200">
          <a:solidFill>
            <a:schemeClr val="tx1"/>
          </a:solidFill>
          <a:latin typeface="+mn-lt"/>
          <a:ea typeface="+mn-ea"/>
          <a:cs typeface="+mn-cs"/>
        </a:defRPr>
      </a:lvl1pPr>
      <a:lvl2pPr marL="742883" indent="-285724" algn="l" defTabSz="914318" rtl="0" eaLnBrk="1" latinLnBrk="0" hangingPunct="1">
        <a:spcBef>
          <a:spcPts val="200"/>
        </a:spcBef>
        <a:buFont typeface="Arial" pitchFamily="34" charset="0"/>
        <a:buChar char="–"/>
        <a:defRPr sz="2200" kern="1200">
          <a:solidFill>
            <a:schemeClr val="tx1"/>
          </a:solidFill>
          <a:latin typeface="+mn-lt"/>
          <a:ea typeface="+mn-ea"/>
          <a:cs typeface="+mn-cs"/>
        </a:defRPr>
      </a:lvl2pPr>
      <a:lvl3pPr marL="1142898" indent="-228580" algn="l" defTabSz="914318" rtl="0" eaLnBrk="1" latinLnBrk="0" hangingPunct="1">
        <a:spcBef>
          <a:spcPts val="0"/>
        </a:spcBef>
        <a:buFont typeface="Arial" pitchFamily="34" charset="0"/>
        <a:buChar char="•"/>
        <a:defRPr sz="2200" kern="1200">
          <a:solidFill>
            <a:schemeClr val="tx1"/>
          </a:solidFill>
          <a:latin typeface="+mn-lt"/>
          <a:ea typeface="+mn-ea"/>
          <a:cs typeface="+mn-cs"/>
        </a:defRPr>
      </a:lvl3pPr>
      <a:lvl4pPr marL="1600057" indent="-228580" algn="l" defTabSz="914318"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217" indent="-228580" algn="l" defTabSz="914318"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376" indent="-228580"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35" indent="-228580"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95" indent="-228580"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54" indent="-228580" algn="l" defTabSz="9143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7" algn="l" defTabSz="914318" rtl="0" eaLnBrk="1" latinLnBrk="0" hangingPunct="1">
        <a:defRPr sz="1800" kern="1200">
          <a:solidFill>
            <a:schemeClr val="tx1"/>
          </a:solidFill>
          <a:latin typeface="+mn-lt"/>
          <a:ea typeface="+mn-ea"/>
          <a:cs typeface="+mn-cs"/>
        </a:defRPr>
      </a:lvl4pPr>
      <a:lvl5pPr marL="1828637" algn="l" defTabSz="914318" rtl="0" eaLnBrk="1" latinLnBrk="0" hangingPunct="1">
        <a:defRPr sz="1800" kern="1200">
          <a:solidFill>
            <a:schemeClr val="tx1"/>
          </a:solidFill>
          <a:latin typeface="+mn-lt"/>
          <a:ea typeface="+mn-ea"/>
          <a:cs typeface="+mn-cs"/>
        </a:defRPr>
      </a:lvl5pPr>
      <a:lvl6pPr marL="2285797" algn="l" defTabSz="914318" rtl="0" eaLnBrk="1" latinLnBrk="0" hangingPunct="1">
        <a:defRPr sz="1800" kern="1200">
          <a:solidFill>
            <a:schemeClr val="tx1"/>
          </a:solidFill>
          <a:latin typeface="+mn-lt"/>
          <a:ea typeface="+mn-ea"/>
          <a:cs typeface="+mn-cs"/>
        </a:defRPr>
      </a:lvl6pPr>
      <a:lvl7pPr marL="2742956" algn="l" defTabSz="914318" rtl="0" eaLnBrk="1" latinLnBrk="0" hangingPunct="1">
        <a:defRPr sz="1800" kern="1200">
          <a:solidFill>
            <a:schemeClr val="tx1"/>
          </a:solidFill>
          <a:latin typeface="+mn-lt"/>
          <a:ea typeface="+mn-ea"/>
          <a:cs typeface="+mn-cs"/>
        </a:defRPr>
      </a:lvl7pPr>
      <a:lvl8pPr marL="3200115" algn="l" defTabSz="914318" rtl="0" eaLnBrk="1" latinLnBrk="0" hangingPunct="1">
        <a:defRPr sz="1800" kern="1200">
          <a:solidFill>
            <a:schemeClr val="tx1"/>
          </a:solidFill>
          <a:latin typeface="+mn-lt"/>
          <a:ea typeface="+mn-ea"/>
          <a:cs typeface="+mn-cs"/>
        </a:defRPr>
      </a:lvl8pPr>
      <a:lvl9pPr marL="3657274" algn="l" defTabSz="9143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Think Like A Cloud Developer</a:t>
            </a:r>
            <a:endParaRPr lang="en-US" dirty="0"/>
          </a:p>
        </p:txBody>
      </p:sp>
      <p:sp>
        <p:nvSpPr>
          <p:cNvPr id="3" name="Subtitle 2"/>
          <p:cNvSpPr>
            <a:spLocks noGrp="1"/>
          </p:cNvSpPr>
          <p:nvPr>
            <p:ph type="subTitle" idx="1"/>
          </p:nvPr>
        </p:nvSpPr>
        <p:spPr/>
        <p:txBody>
          <a:bodyPr/>
          <a:lstStyle/>
          <a:p>
            <a:r>
              <a:rPr lang="en-US" dirty="0" smtClean="0"/>
              <a:t>Jeff Putz</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When and how to work asynchronously</a:t>
            </a:r>
          </a:p>
        </p:txBody>
      </p:sp>
      <p:sp>
        <p:nvSpPr>
          <p:cNvPr id="3" name="Content Placeholder 2"/>
          <p:cNvSpPr>
            <a:spLocks noGrp="1"/>
          </p:cNvSpPr>
          <p:nvPr>
            <p:ph idx="1"/>
          </p:nvPr>
        </p:nvSpPr>
        <p:spPr/>
        <p:txBody>
          <a:bodyPr/>
          <a:lstStyle/>
          <a:p>
            <a:r>
              <a:rPr lang="en-US" dirty="0" smtClean="0"/>
              <a:t>Use this when eventual consistency is OK. Indexing a blog post for search, you can probably wait on (this is called eventual consistency). Updating the balance of a bank account, not so much.</a:t>
            </a:r>
          </a:p>
          <a:p>
            <a:r>
              <a:rPr lang="en-US" dirty="0" smtClean="0"/>
              <a:t>You already understand </a:t>
            </a:r>
            <a:r>
              <a:rPr lang="en-US" dirty="0" err="1" smtClean="0"/>
              <a:t>async</a:t>
            </a:r>
            <a:r>
              <a:rPr lang="en-US" dirty="0" smtClean="0"/>
              <a:t> between browsers and servers, so extend that thinking to cloud tools.</a:t>
            </a:r>
          </a:p>
          <a:p>
            <a:r>
              <a:rPr lang="en-US" dirty="0" smtClean="0"/>
              <a:t>Use message queues for first in, first out data/event processing. Ideal for one-time action per message.</a:t>
            </a:r>
          </a:p>
          <a:p>
            <a:r>
              <a:rPr lang="en-US" dirty="0" smtClean="0"/>
              <a:t>Use a service bus when you need multiple subscribers responding to events. (Think of an event that must be broadcast to many web instances with listening </a:t>
            </a:r>
            <a:r>
              <a:rPr lang="en-US" dirty="0" err="1" smtClean="0"/>
              <a:t>SignalR</a:t>
            </a:r>
            <a:r>
              <a:rPr lang="en-US" dirty="0" smtClean="0"/>
              <a:t> clients.)</a:t>
            </a:r>
            <a:endParaRPr lang="en-US" dirty="0"/>
          </a:p>
        </p:txBody>
      </p:sp>
    </p:spTree>
    <p:extLst>
      <p:ext uri="{BB962C8B-B14F-4D97-AF65-F5344CB8AC3E}">
        <p14:creationId xmlns:p14="http://schemas.microsoft.com/office/powerpoint/2010/main" val="7954155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Scale up vs. out</a:t>
            </a:r>
          </a:p>
        </p:txBody>
      </p:sp>
      <p:sp>
        <p:nvSpPr>
          <p:cNvPr id="3" name="Content Placeholder 2"/>
          <p:cNvSpPr>
            <a:spLocks noGrp="1"/>
          </p:cNvSpPr>
          <p:nvPr>
            <p:ph idx="1"/>
          </p:nvPr>
        </p:nvSpPr>
        <p:spPr/>
        <p:txBody>
          <a:bodyPr/>
          <a:lstStyle/>
          <a:p>
            <a:r>
              <a:rPr lang="en-US" dirty="0" smtClean="0"/>
              <a:t>Scale up: Make your virtual piece of infrastructure run faster with more “CPU” and memory.</a:t>
            </a:r>
          </a:p>
          <a:p>
            <a:pPr lvl="1"/>
            <a:r>
              <a:rPr lang="en-US" dirty="0" smtClean="0"/>
              <a:t>Ideal when your app is simply battling a memory ceiling.</a:t>
            </a:r>
          </a:p>
          <a:p>
            <a:pPr lvl="1"/>
            <a:r>
              <a:rPr lang="en-US" dirty="0" smtClean="0"/>
              <a:t>CPU and memory are often helpful for database scaling.</a:t>
            </a:r>
          </a:p>
          <a:p>
            <a:pPr lvl="1"/>
            <a:r>
              <a:rPr lang="en-US" dirty="0" smtClean="0"/>
              <a:t>Doesn’t change the complexity of the app design.</a:t>
            </a:r>
          </a:p>
          <a:p>
            <a:r>
              <a:rPr lang="en-US" dirty="0" smtClean="0"/>
              <a:t>Scale out: Spin up more instances of different app components to spread out the workload.</a:t>
            </a:r>
          </a:p>
          <a:p>
            <a:pPr lvl="1"/>
            <a:r>
              <a:rPr lang="en-US" dirty="0" smtClean="0"/>
              <a:t>Enables redundancy.</a:t>
            </a:r>
          </a:p>
          <a:p>
            <a:pPr lvl="1"/>
            <a:r>
              <a:rPr lang="en-US" dirty="0" smtClean="0"/>
              <a:t>Makes geo-distributed work loads possible.</a:t>
            </a:r>
          </a:p>
          <a:p>
            <a:pPr lvl="1"/>
            <a:r>
              <a:rPr lang="en-US" dirty="0" smtClean="0"/>
              <a:t>Definitely requires the “disposable instance” approach mentioned previously.</a:t>
            </a:r>
          </a:p>
        </p:txBody>
      </p:sp>
    </p:spTree>
    <p:extLst>
      <p:ext uri="{BB962C8B-B14F-4D97-AF65-F5344CB8AC3E}">
        <p14:creationId xmlns:p14="http://schemas.microsoft.com/office/powerpoint/2010/main" val="5847456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947208"/>
            <a:ext cx="7848600" cy="1938992"/>
          </a:xfrm>
          <a:prstGeom prst="rect">
            <a:avLst/>
          </a:prstGeom>
          <a:noFill/>
        </p:spPr>
        <p:txBody>
          <a:bodyPr wrap="square" rtlCol="0">
            <a:spAutoFit/>
          </a:bodyPr>
          <a:lstStyle/>
          <a:p>
            <a:r>
              <a:rPr lang="en-US" sz="4000" dirty="0" smtClean="0"/>
              <a:t>Platform as a Service (</a:t>
            </a:r>
            <a:r>
              <a:rPr lang="en-US" sz="4000" dirty="0" err="1" smtClean="0"/>
              <a:t>PaaS</a:t>
            </a:r>
            <a:r>
              <a:rPr lang="en-US" sz="4000" dirty="0" smtClean="0"/>
              <a:t>)</a:t>
            </a:r>
          </a:p>
          <a:p>
            <a:pPr algn="ctr"/>
            <a:r>
              <a:rPr lang="en-US" sz="4000" dirty="0" smtClean="0"/>
              <a:t>vs.</a:t>
            </a:r>
          </a:p>
          <a:p>
            <a:pPr algn="r"/>
            <a:r>
              <a:rPr lang="en-US" sz="4000" dirty="0" smtClean="0"/>
              <a:t>Infrastructure as a Service (</a:t>
            </a:r>
            <a:r>
              <a:rPr lang="en-US" sz="4000" dirty="0" err="1" smtClean="0"/>
              <a:t>IaaS</a:t>
            </a:r>
            <a:r>
              <a:rPr lang="en-US" sz="4000" dirty="0" smtClean="0"/>
              <a:t>)</a:t>
            </a:r>
            <a:endParaRPr lang="en-US" sz="4000" dirty="0"/>
          </a:p>
        </p:txBody>
      </p:sp>
    </p:spTree>
    <p:extLst>
      <p:ext uri="{BB962C8B-B14F-4D97-AF65-F5344CB8AC3E}">
        <p14:creationId xmlns:p14="http://schemas.microsoft.com/office/powerpoint/2010/main" val="1860038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difference between </a:t>
            </a:r>
            <a:r>
              <a:rPr lang="en-US" dirty="0" err="1"/>
              <a:t>PaaS</a:t>
            </a:r>
            <a:r>
              <a:rPr lang="en-US" dirty="0"/>
              <a:t> and </a:t>
            </a:r>
            <a:r>
              <a:rPr lang="en-US" dirty="0" err="1"/>
              <a:t>IaaS</a:t>
            </a:r>
            <a:endParaRPr lang="en-US" dirty="0"/>
          </a:p>
        </p:txBody>
      </p:sp>
      <p:sp>
        <p:nvSpPr>
          <p:cNvPr id="3" name="Content Placeholder 2"/>
          <p:cNvSpPr>
            <a:spLocks noGrp="1"/>
          </p:cNvSpPr>
          <p:nvPr>
            <p:ph idx="1"/>
          </p:nvPr>
        </p:nvSpPr>
        <p:spPr/>
        <p:txBody>
          <a:bodyPr/>
          <a:lstStyle/>
          <a:p>
            <a:r>
              <a:rPr lang="en-US" dirty="0" smtClean="0"/>
              <a:t>Infrastructure as a Service (</a:t>
            </a:r>
            <a:r>
              <a:rPr lang="en-US" dirty="0" err="1" smtClean="0"/>
              <a:t>IaaS</a:t>
            </a:r>
            <a:r>
              <a:rPr lang="en-US" dirty="0" smtClean="0"/>
              <a:t>) is largely the virtual version of what you’ve been using for years.</a:t>
            </a:r>
          </a:p>
          <a:p>
            <a:r>
              <a:rPr lang="en-US" dirty="0" smtClean="0"/>
              <a:t>Servers, networks, “disks,” load balancers, etc.</a:t>
            </a:r>
          </a:p>
          <a:p>
            <a:r>
              <a:rPr lang="en-US" dirty="0" smtClean="0"/>
              <a:t>Virtual machines in particular still require all of the normal maintenance of “real” servers.</a:t>
            </a:r>
          </a:p>
          <a:p>
            <a:r>
              <a:rPr lang="en-US" dirty="0" smtClean="0"/>
              <a:t>VM’s still need to be set up with all of the stuff you want them to have (the good news: this can be automated).</a:t>
            </a:r>
          </a:p>
          <a:p>
            <a:r>
              <a:rPr lang="en-US" dirty="0" smtClean="0"/>
              <a:t>Because these resources are analogous to a traditional rack of durable equipment, they’re a great intermediate step to cloud adoption. Your existing stuff </a:t>
            </a:r>
            <a:r>
              <a:rPr lang="en-US" i="1" dirty="0" smtClean="0"/>
              <a:t>will</a:t>
            </a:r>
            <a:r>
              <a:rPr lang="en-US" dirty="0" smtClean="0"/>
              <a:t> run here.</a:t>
            </a:r>
          </a:p>
          <a:p>
            <a:r>
              <a:rPr lang="en-US" dirty="0" smtClean="0"/>
              <a:t>Provisioning is near instant, especially compared to non-virtual hardware.</a:t>
            </a:r>
            <a:endParaRPr lang="en-US" dirty="0"/>
          </a:p>
        </p:txBody>
      </p:sp>
    </p:spTree>
    <p:extLst>
      <p:ext uri="{BB962C8B-B14F-4D97-AF65-F5344CB8AC3E}">
        <p14:creationId xmlns:p14="http://schemas.microsoft.com/office/powerpoint/2010/main" val="3494434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difference between </a:t>
            </a:r>
            <a:r>
              <a:rPr lang="en-US" dirty="0" err="1"/>
              <a:t>PaaS</a:t>
            </a:r>
            <a:r>
              <a:rPr lang="en-US" dirty="0"/>
              <a:t> and </a:t>
            </a:r>
            <a:r>
              <a:rPr lang="en-US" dirty="0" err="1"/>
              <a:t>IaaS</a:t>
            </a:r>
            <a:endParaRPr lang="en-US" dirty="0"/>
          </a:p>
        </p:txBody>
      </p:sp>
      <p:sp>
        <p:nvSpPr>
          <p:cNvPr id="3" name="Content Placeholder 2"/>
          <p:cNvSpPr>
            <a:spLocks noGrp="1"/>
          </p:cNvSpPr>
          <p:nvPr>
            <p:ph idx="1"/>
          </p:nvPr>
        </p:nvSpPr>
        <p:spPr/>
        <p:txBody>
          <a:bodyPr/>
          <a:lstStyle/>
          <a:p>
            <a:r>
              <a:rPr lang="en-US" dirty="0" smtClean="0"/>
              <a:t>Platform as a Service (</a:t>
            </a:r>
            <a:r>
              <a:rPr lang="en-US" dirty="0" err="1"/>
              <a:t>P</a:t>
            </a:r>
            <a:r>
              <a:rPr lang="en-US" dirty="0" err="1" smtClean="0"/>
              <a:t>aaS</a:t>
            </a:r>
            <a:r>
              <a:rPr lang="en-US" dirty="0" smtClean="0"/>
              <a:t>) offerings are often use case-specific and extract away operating systems, maintenance, redundancy and other details.</a:t>
            </a:r>
          </a:p>
          <a:p>
            <a:r>
              <a:rPr lang="en-US" dirty="0" smtClean="0"/>
              <a:t>Ideal for the spin it up, tear it down scenario.</a:t>
            </a:r>
          </a:p>
          <a:p>
            <a:r>
              <a:rPr lang="en-US" dirty="0" smtClean="0"/>
              <a:t>You often get redundancy for “free” and don’t need to know about or understand the underlying infrastructure.</a:t>
            </a:r>
          </a:p>
          <a:p>
            <a:r>
              <a:rPr lang="en-US" dirty="0" smtClean="0"/>
              <a:t>Apps may need some level of modification to run in multiple instances and take advantage of scale out.</a:t>
            </a:r>
          </a:p>
          <a:p>
            <a:r>
              <a:rPr lang="en-US" dirty="0" smtClean="0"/>
              <a:t>Different resources may be cheaper because of different pricing and service models (i.e., a queue may be priced by millions of messages, which is different from needing a physical server to host the queue).</a:t>
            </a:r>
          </a:p>
        </p:txBody>
      </p:sp>
    </p:spTree>
    <p:extLst>
      <p:ext uri="{BB962C8B-B14F-4D97-AF65-F5344CB8AC3E}">
        <p14:creationId xmlns:p14="http://schemas.microsoft.com/office/powerpoint/2010/main" val="10584958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8100" y="0"/>
            <a:ext cx="6510528" cy="6858000"/>
          </a:xfrm>
          <a:prstGeom prst="rect">
            <a:avLst/>
          </a:prstGeom>
        </p:spPr>
      </p:pic>
    </p:spTree>
    <p:extLst>
      <p:ext uri="{BB962C8B-B14F-4D97-AF65-F5344CB8AC3E}">
        <p14:creationId xmlns:p14="http://schemas.microsoft.com/office/powerpoint/2010/main" val="3387564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Exploring the toolbox</a:t>
            </a:r>
          </a:p>
        </p:txBody>
      </p:sp>
      <p:sp>
        <p:nvSpPr>
          <p:cNvPr id="3" name="Content Placeholder 2"/>
          <p:cNvSpPr>
            <a:spLocks noGrp="1"/>
          </p:cNvSpPr>
          <p:nvPr>
            <p:ph idx="1"/>
          </p:nvPr>
        </p:nvSpPr>
        <p:spPr/>
        <p:txBody>
          <a:bodyPr/>
          <a:lstStyle/>
          <a:p>
            <a:r>
              <a:rPr lang="en-US" dirty="0" smtClean="0"/>
              <a:t>Virtual machines: Durable like servers, only virtualized.</a:t>
            </a:r>
          </a:p>
          <a:p>
            <a:r>
              <a:rPr lang="en-US" dirty="0" smtClean="0"/>
              <a:t>Websites: HTTP listening apps (Azure just renamed these “Web Apps”).</a:t>
            </a:r>
          </a:p>
          <a:p>
            <a:r>
              <a:rPr lang="en-US" dirty="0" smtClean="0"/>
              <a:t>Platform compute instances: Azure- Cloud Services, AWS- Containers.</a:t>
            </a:r>
          </a:p>
          <a:p>
            <a:r>
              <a:rPr lang="en-US" dirty="0" smtClean="0"/>
              <a:t>Periodic execution: Azure- </a:t>
            </a:r>
            <a:r>
              <a:rPr lang="en-US" dirty="0" err="1" smtClean="0"/>
              <a:t>Webjobs</a:t>
            </a:r>
            <a:r>
              <a:rPr lang="en-US" dirty="0" smtClean="0"/>
              <a:t> in Web Apps, AWS- Lambda.</a:t>
            </a:r>
          </a:p>
          <a:p>
            <a:r>
              <a:rPr lang="en-US" dirty="0" smtClean="0"/>
              <a:t>Storage: Tables, blobs, virtual disks, etc.</a:t>
            </a:r>
          </a:p>
          <a:p>
            <a:r>
              <a:rPr lang="en-US" dirty="0" smtClean="0"/>
              <a:t>Messaging: Queues, service bus.</a:t>
            </a:r>
          </a:p>
          <a:p>
            <a:r>
              <a:rPr lang="en-US" dirty="0" smtClean="0"/>
              <a:t>CDN: Content delivery network.</a:t>
            </a:r>
          </a:p>
          <a:p>
            <a:r>
              <a:rPr lang="en-US" dirty="0" smtClean="0"/>
              <a:t>Data: Relational databases, caches, documents.</a:t>
            </a:r>
          </a:p>
          <a:p>
            <a:r>
              <a:rPr lang="en-US" dirty="0" smtClean="0"/>
              <a:t>Reporting, OLAP, </a:t>
            </a:r>
            <a:r>
              <a:rPr lang="en-US" dirty="0" err="1" smtClean="0"/>
              <a:t>Hadoop</a:t>
            </a:r>
            <a:r>
              <a:rPr lang="en-US" dirty="0" smtClean="0"/>
              <a:t>, etc.</a:t>
            </a:r>
          </a:p>
          <a:p>
            <a:r>
              <a:rPr lang="en-US" dirty="0" smtClean="0"/>
              <a:t>Virtual networking and dedicated connections.</a:t>
            </a:r>
            <a:endParaRPr lang="en-US" dirty="0"/>
          </a:p>
        </p:txBody>
      </p:sp>
    </p:spTree>
    <p:extLst>
      <p:ext uri="{BB962C8B-B14F-4D97-AF65-F5344CB8AC3E}">
        <p14:creationId xmlns:p14="http://schemas.microsoft.com/office/powerpoint/2010/main" val="3274571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Exploring the toolbox</a:t>
            </a:r>
          </a:p>
        </p:txBody>
      </p:sp>
      <p:pic>
        <p:nvPicPr>
          <p:cNvPr id="4" name="Picture 3" descr="Live Blog 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958188"/>
            <a:ext cx="5486400" cy="5234966"/>
          </a:xfrm>
          <a:prstGeom prst="rect">
            <a:avLst/>
          </a:prstGeom>
        </p:spPr>
      </p:pic>
      <p:sp>
        <p:nvSpPr>
          <p:cNvPr id="5" name="TextBox 4"/>
          <p:cNvSpPr txBox="1"/>
          <p:nvPr/>
        </p:nvSpPr>
        <p:spPr>
          <a:xfrm>
            <a:off x="1295400" y="6172200"/>
            <a:ext cx="6705600" cy="400110"/>
          </a:xfrm>
          <a:prstGeom prst="rect">
            <a:avLst/>
          </a:prstGeom>
          <a:noFill/>
        </p:spPr>
        <p:txBody>
          <a:bodyPr wrap="square" rtlCol="0">
            <a:spAutoFit/>
          </a:bodyPr>
          <a:lstStyle/>
          <a:p>
            <a:pPr algn="ctr"/>
            <a:r>
              <a:rPr lang="en-US" sz="2000" dirty="0" err="1" smtClean="0"/>
              <a:t>liveblog.codeplex.com</a:t>
            </a:r>
            <a:endParaRPr lang="en-US" sz="2000" dirty="0"/>
          </a:p>
        </p:txBody>
      </p:sp>
    </p:spTree>
    <p:extLst>
      <p:ext uri="{BB962C8B-B14F-4D97-AF65-F5344CB8AC3E}">
        <p14:creationId xmlns:p14="http://schemas.microsoft.com/office/powerpoint/2010/main" val="1553925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20086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Instrumentation to save the day</a:t>
            </a:r>
          </a:p>
        </p:txBody>
      </p:sp>
      <p:sp>
        <p:nvSpPr>
          <p:cNvPr id="3" name="Content Placeholder 2"/>
          <p:cNvSpPr>
            <a:spLocks noGrp="1"/>
          </p:cNvSpPr>
          <p:nvPr>
            <p:ph idx="1"/>
          </p:nvPr>
        </p:nvSpPr>
        <p:spPr/>
        <p:txBody>
          <a:bodyPr/>
          <a:lstStyle/>
          <a:p>
            <a:r>
              <a:rPr lang="en-US" dirty="0" smtClean="0"/>
              <a:t>Nothing has more context about its environment than the thing running in it.</a:t>
            </a:r>
          </a:p>
          <a:p>
            <a:r>
              <a:rPr lang="en-US" dirty="0" smtClean="0"/>
              <a:t>Find failures and performance issues by measuring the interactions between systems and components. Record latency and connection failures. Dashboard it.</a:t>
            </a:r>
          </a:p>
          <a:p>
            <a:r>
              <a:rPr lang="en-US" dirty="0" smtClean="0"/>
              <a:t>Share common identifiers across interactions. If Process A send a message through Queue B and Database C has something unexpected, follow the trail.</a:t>
            </a:r>
          </a:p>
          <a:p>
            <a:r>
              <a:rPr lang="en-US" dirty="0" smtClean="0"/>
              <a:t>Use the cloud vendor’s statistics and visualization tools to understand if you’re battling a resource constraint.</a:t>
            </a:r>
            <a:endParaRPr lang="en-US" dirty="0"/>
          </a:p>
        </p:txBody>
      </p:sp>
    </p:spTree>
    <p:extLst>
      <p:ext uri="{BB962C8B-B14F-4D97-AF65-F5344CB8AC3E}">
        <p14:creationId xmlns:p14="http://schemas.microsoft.com/office/powerpoint/2010/main" val="381611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About Me</a:t>
            </a:r>
            <a:endParaRPr lang="en-US" dirty="0"/>
          </a:p>
        </p:txBody>
      </p:sp>
      <p:sp>
        <p:nvSpPr>
          <p:cNvPr id="3" name="Content Placeholder 2"/>
          <p:cNvSpPr>
            <a:spLocks noGrp="1"/>
          </p:cNvSpPr>
          <p:nvPr>
            <p:ph idx="1"/>
          </p:nvPr>
        </p:nvSpPr>
        <p:spPr/>
        <p:txBody>
          <a:bodyPr/>
          <a:lstStyle/>
          <a:p>
            <a:r>
              <a:rPr lang="en-US" dirty="0" smtClean="0"/>
              <a:t>Code monkey since 1999-ish (formerly a top-40 DJ, pays as poorly as you think)</a:t>
            </a:r>
          </a:p>
          <a:p>
            <a:r>
              <a:rPr lang="en-US" dirty="0" smtClean="0"/>
              <a:t>Mostly a MSFT stack guy these days, but a “web guy” since before it was cool.</a:t>
            </a:r>
          </a:p>
          <a:p>
            <a:r>
              <a:rPr lang="en-US" dirty="0" smtClean="0"/>
              <a:t>Can’t get away from forums… author of POP Forums, worked on MSDN Forums.</a:t>
            </a:r>
          </a:p>
          <a:p>
            <a:r>
              <a:rPr lang="en-US" dirty="0" smtClean="0"/>
              <a:t>Run a site for roller coaster nerds called </a:t>
            </a:r>
            <a:r>
              <a:rPr lang="en-US" dirty="0" err="1" smtClean="0"/>
              <a:t>CoasterBuzz</a:t>
            </a:r>
            <a:r>
              <a:rPr lang="en-US" dirty="0" smtClean="0"/>
              <a:t>.</a:t>
            </a:r>
          </a:p>
          <a:p>
            <a:r>
              <a:rPr lang="en-US" dirty="0" smtClean="0"/>
              <a:t>Currently: Technical Architect at </a:t>
            </a:r>
            <a:r>
              <a:rPr lang="en-US" dirty="0" err="1" smtClean="0"/>
              <a:t>AgileThought</a:t>
            </a:r>
            <a:r>
              <a:rPr lang="en-US" dirty="0" smtClean="0"/>
              <a:t>.</a:t>
            </a:r>
          </a:p>
          <a:p>
            <a:r>
              <a:rPr lang="en-US" dirty="0" smtClean="0"/>
              <a:t>Previously: SeaWorld Parks &amp; Entertainment,</a:t>
            </a:r>
            <a:br>
              <a:rPr lang="en-US" dirty="0" smtClean="0"/>
            </a:br>
            <a:r>
              <a:rPr lang="en-US" dirty="0" smtClean="0"/>
              <a:t>	Humana, Microsoft, </a:t>
            </a:r>
            <a:r>
              <a:rPr lang="en-US" dirty="0" err="1" smtClean="0"/>
              <a:t>Insurance.com</a:t>
            </a:r>
            <a:r>
              <a:rPr lang="en-US" dirty="0" smtClean="0"/>
              <a:t>, many contract gigs</a:t>
            </a:r>
          </a:p>
          <a:p>
            <a:endParaRPr lang="en-US" dirty="0"/>
          </a:p>
        </p:txBody>
      </p:sp>
    </p:spTree>
    <p:extLst>
      <p:ext uri="{BB962C8B-B14F-4D97-AF65-F5344CB8AC3E}">
        <p14:creationId xmlns:p14="http://schemas.microsoft.com/office/powerpoint/2010/main" val="20936910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Migrating your app to the cloud</a:t>
            </a:r>
          </a:p>
        </p:txBody>
      </p:sp>
      <p:sp>
        <p:nvSpPr>
          <p:cNvPr id="3" name="Content Placeholder 2"/>
          <p:cNvSpPr>
            <a:spLocks noGrp="1"/>
          </p:cNvSpPr>
          <p:nvPr>
            <p:ph idx="1"/>
          </p:nvPr>
        </p:nvSpPr>
        <p:spPr/>
        <p:txBody>
          <a:bodyPr/>
          <a:lstStyle/>
          <a:p>
            <a:r>
              <a:rPr lang="en-US" dirty="0" smtClean="0"/>
              <a:t>A VM is just a lateral move, but it gets you out of a traditional data center.</a:t>
            </a:r>
          </a:p>
          <a:p>
            <a:r>
              <a:rPr lang="en-US" dirty="0" smtClean="0"/>
              <a:t>Taking advantage of cloud resources requires that you remove the constraints that limit the aforementioned “disposable” nature of the platform. (In other words, lose dependencies on file systems, local memory, etc.)</a:t>
            </a:r>
          </a:p>
          <a:p>
            <a:r>
              <a:rPr lang="en-US" dirty="0" smtClean="0"/>
              <a:t>Embrace asynchronous pipelines from the browser all the way up through the stack.</a:t>
            </a:r>
            <a:endParaRPr lang="en-US" dirty="0"/>
          </a:p>
        </p:txBody>
      </p:sp>
    </p:spTree>
    <p:extLst>
      <p:ext uri="{BB962C8B-B14F-4D97-AF65-F5344CB8AC3E}">
        <p14:creationId xmlns:p14="http://schemas.microsoft.com/office/powerpoint/2010/main" val="3406234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The new budgetary realties of using cloud services</a:t>
            </a:r>
          </a:p>
        </p:txBody>
      </p:sp>
      <p:sp>
        <p:nvSpPr>
          <p:cNvPr id="3" name="Content Placeholder 2"/>
          <p:cNvSpPr>
            <a:spLocks noGrp="1"/>
          </p:cNvSpPr>
          <p:nvPr>
            <p:ph idx="1"/>
          </p:nvPr>
        </p:nvSpPr>
        <p:spPr/>
        <p:txBody>
          <a:bodyPr/>
          <a:lstStyle/>
          <a:p>
            <a:r>
              <a:rPr lang="en-US" dirty="0" smtClean="0"/>
              <a:t>The price/performance curve finally favors the cloud for all but the smallest of projects.</a:t>
            </a:r>
          </a:p>
          <a:p>
            <a:r>
              <a:rPr lang="en-US" dirty="0" smtClean="0"/>
              <a:t>It keeps getting cheaper.</a:t>
            </a:r>
          </a:p>
          <a:p>
            <a:r>
              <a:rPr lang="en-US" dirty="0" smtClean="0"/>
              <a:t>Buying hardware was already too expensive, but even renting it is, by comparison, inefficient.</a:t>
            </a:r>
          </a:p>
          <a:p>
            <a:r>
              <a:rPr lang="en-US" dirty="0" smtClean="0"/>
              <a:t>You often get certain things for “free” when using the cloud (backups, data redundancy, identity providers, networking, load balancers).</a:t>
            </a:r>
          </a:p>
          <a:p>
            <a:r>
              <a:rPr lang="en-US" dirty="0" smtClean="0"/>
              <a:t>Automation allows you to address capacity needs. If you need 4 instances of an app a noon, and 1 at midnight, you only pay for what you need.</a:t>
            </a:r>
          </a:p>
          <a:p>
            <a:r>
              <a:rPr lang="en-US" dirty="0" smtClean="0"/>
              <a:t>A massive deployment of resources used only for a day or two may only cost you a few $20 bills.</a:t>
            </a:r>
            <a:endParaRPr lang="en-US" dirty="0"/>
          </a:p>
        </p:txBody>
      </p:sp>
    </p:spTree>
    <p:extLst>
      <p:ext uri="{BB962C8B-B14F-4D97-AF65-F5344CB8AC3E}">
        <p14:creationId xmlns:p14="http://schemas.microsoft.com/office/powerpoint/2010/main" val="4249375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69026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me</a:t>
            </a:r>
            <a:endParaRPr lang="en-US" dirty="0"/>
          </a:p>
        </p:txBody>
      </p:sp>
      <p:sp>
        <p:nvSpPr>
          <p:cNvPr id="3" name="Content Placeholder 2"/>
          <p:cNvSpPr>
            <a:spLocks noGrp="1"/>
          </p:cNvSpPr>
          <p:nvPr>
            <p:ph idx="1"/>
          </p:nvPr>
        </p:nvSpPr>
        <p:spPr/>
        <p:txBody>
          <a:bodyPr>
            <a:normAutofit/>
          </a:bodyPr>
          <a:lstStyle/>
          <a:p>
            <a:r>
              <a:rPr lang="en-US" sz="4800" dirty="0" smtClean="0"/>
              <a:t>http://</a:t>
            </a:r>
            <a:r>
              <a:rPr lang="en-US" sz="4800" dirty="0" err="1" smtClean="0"/>
              <a:t>weblogs.asp.net</a:t>
            </a:r>
            <a:r>
              <a:rPr lang="en-US" sz="4800" dirty="0" smtClean="0"/>
              <a:t>/</a:t>
            </a:r>
            <a:r>
              <a:rPr lang="en-US" sz="4800" dirty="0" err="1" smtClean="0"/>
              <a:t>jeff</a:t>
            </a:r>
            <a:endParaRPr lang="en-US" sz="4800" dirty="0" smtClean="0"/>
          </a:p>
          <a:p>
            <a:r>
              <a:rPr lang="en-US" sz="4800" dirty="0" smtClean="0"/>
              <a:t>jeff@popw.com</a:t>
            </a:r>
          </a:p>
          <a:p>
            <a:r>
              <a:rPr lang="en-US" sz="4800" dirty="0" smtClean="0"/>
              <a:t>@</a:t>
            </a:r>
            <a:r>
              <a:rPr lang="en-US" sz="4800" dirty="0" err="1" smtClean="0"/>
              <a:t>jeffputz</a:t>
            </a:r>
            <a:endParaRPr lang="en-US" sz="4800" dirty="0" smtClean="0"/>
          </a:p>
          <a:p>
            <a:r>
              <a:rPr lang="en-US" sz="4800" dirty="0" smtClean="0"/>
              <a:t>Open source:</a:t>
            </a:r>
            <a:br>
              <a:rPr lang="en-US" sz="4800" dirty="0" smtClean="0"/>
            </a:br>
            <a:r>
              <a:rPr lang="en-US" sz="4800" dirty="0" smtClean="0"/>
              <a:t>http://popforums.com</a:t>
            </a:r>
            <a:endParaRPr lang="en-US" sz="4800" dirty="0"/>
          </a:p>
          <a:p>
            <a:pPr marL="0" indent="0">
              <a:buNone/>
            </a:pPr>
            <a:endParaRPr lang="en-US" sz="4800" dirty="0"/>
          </a:p>
        </p:txBody>
      </p:sp>
    </p:spTree>
    <p:extLst>
      <p:ext uri="{BB962C8B-B14F-4D97-AF65-F5344CB8AC3E}">
        <p14:creationId xmlns:p14="http://schemas.microsoft.com/office/powerpoint/2010/main" val="9309870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38400" y="-304800"/>
            <a:ext cx="13958709" cy="7851774"/>
          </a:xfrm>
          <a:prstGeom prst="rect">
            <a:avLst/>
          </a:prstGeom>
        </p:spPr>
      </p:pic>
    </p:spTree>
    <p:extLst>
      <p:ext uri="{BB962C8B-B14F-4D97-AF65-F5344CB8AC3E}">
        <p14:creationId xmlns:p14="http://schemas.microsoft.com/office/powerpoint/2010/main" val="4044494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Spinning up components that are meant to be thrown away.</a:t>
            </a:r>
          </a:p>
          <a:p>
            <a:r>
              <a:rPr lang="en-US" dirty="0" smtClean="0"/>
              <a:t>When and how to work asynchronously.</a:t>
            </a:r>
          </a:p>
          <a:p>
            <a:r>
              <a:rPr lang="en-US" dirty="0" smtClean="0"/>
              <a:t>Scale up vs. out.</a:t>
            </a:r>
          </a:p>
          <a:p>
            <a:r>
              <a:rPr lang="en-US" dirty="0" smtClean="0"/>
              <a:t>The difference between </a:t>
            </a:r>
            <a:r>
              <a:rPr lang="en-US" dirty="0" err="1" smtClean="0"/>
              <a:t>PaaS</a:t>
            </a:r>
            <a:r>
              <a:rPr lang="en-US" dirty="0" smtClean="0"/>
              <a:t> and </a:t>
            </a:r>
            <a:r>
              <a:rPr lang="en-US" dirty="0" err="1" smtClean="0"/>
              <a:t>IaaS</a:t>
            </a:r>
            <a:r>
              <a:rPr lang="en-US" dirty="0" smtClean="0"/>
              <a:t>.</a:t>
            </a:r>
          </a:p>
          <a:p>
            <a:r>
              <a:rPr lang="en-US" dirty="0" smtClean="0"/>
              <a:t>Exploring the toolbox.</a:t>
            </a:r>
          </a:p>
          <a:p>
            <a:r>
              <a:rPr lang="en-US" dirty="0" smtClean="0"/>
              <a:t>Instrumentation to save the day.</a:t>
            </a:r>
          </a:p>
          <a:p>
            <a:r>
              <a:rPr lang="en-US" dirty="0" smtClean="0"/>
              <a:t>Migrating your app to the cloud.</a:t>
            </a:r>
          </a:p>
          <a:p>
            <a:r>
              <a:rPr lang="en-US" dirty="0" smtClean="0"/>
              <a:t>The new budgetary realties of using cloud services.</a:t>
            </a:r>
            <a:endParaRPr lang="en-US" dirty="0"/>
          </a:p>
        </p:txBody>
      </p:sp>
    </p:spTree>
    <p:extLst>
      <p:ext uri="{BB962C8B-B14F-4D97-AF65-F5344CB8AC3E}">
        <p14:creationId xmlns:p14="http://schemas.microsoft.com/office/powerpoint/2010/main" val="1770872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76200"/>
            <a:ext cx="10591800" cy="7061200"/>
          </a:xfrm>
          <a:prstGeom prst="rect">
            <a:avLst/>
          </a:prstGeom>
        </p:spPr>
      </p:pic>
    </p:spTree>
    <p:extLst>
      <p:ext uri="{BB962C8B-B14F-4D97-AF65-F5344CB8AC3E}">
        <p14:creationId xmlns:p14="http://schemas.microsoft.com/office/powerpoint/2010/main" val="228294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Spinning up components that are meant to be thrown away</a:t>
            </a:r>
          </a:p>
        </p:txBody>
      </p:sp>
      <p:sp>
        <p:nvSpPr>
          <p:cNvPr id="3" name="Content Placeholder 2"/>
          <p:cNvSpPr>
            <a:spLocks noGrp="1"/>
          </p:cNvSpPr>
          <p:nvPr>
            <p:ph idx="1"/>
          </p:nvPr>
        </p:nvSpPr>
        <p:spPr/>
        <p:txBody>
          <a:bodyPr/>
          <a:lstStyle/>
          <a:p>
            <a:r>
              <a:rPr lang="en-US" dirty="0" smtClean="0"/>
              <a:t>The biggest change in thinking revolves around the idea that instances of code running in the cloud are stateless and disposable.</a:t>
            </a:r>
          </a:p>
          <a:p>
            <a:r>
              <a:rPr lang="en-US" dirty="0"/>
              <a:t>T</a:t>
            </a:r>
            <a:r>
              <a:rPr lang="en-US" dirty="0" smtClean="0"/>
              <a:t>he hardware is all virtual. It’s intended to be allowed to fail.</a:t>
            </a:r>
          </a:p>
          <a:p>
            <a:r>
              <a:rPr lang="en-US" dirty="0" smtClean="0"/>
              <a:t>Stuff in memory or the file system is not durable.</a:t>
            </a:r>
          </a:p>
          <a:p>
            <a:r>
              <a:rPr lang="en-US" dirty="0" smtClean="0"/>
              <a:t>When you scale out, there are potentially many instances that don’t know anything about each other.</a:t>
            </a:r>
          </a:p>
          <a:p>
            <a:pPr lvl="1"/>
            <a:endParaRPr lang="en-US" dirty="0" smtClean="0"/>
          </a:p>
          <a:p>
            <a:pPr lvl="1"/>
            <a:endParaRPr lang="en-US" dirty="0"/>
          </a:p>
        </p:txBody>
      </p:sp>
    </p:spTree>
    <p:extLst>
      <p:ext uri="{BB962C8B-B14F-4D97-AF65-F5344CB8AC3E}">
        <p14:creationId xmlns:p14="http://schemas.microsoft.com/office/powerpoint/2010/main" val="2516228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Spinning up components that are meant to be thrown away</a:t>
            </a:r>
          </a:p>
        </p:txBody>
      </p:sp>
      <p:sp>
        <p:nvSpPr>
          <p:cNvPr id="3" name="Content Placeholder 2"/>
          <p:cNvSpPr>
            <a:spLocks noGrp="1"/>
          </p:cNvSpPr>
          <p:nvPr>
            <p:ph idx="1"/>
          </p:nvPr>
        </p:nvSpPr>
        <p:spPr/>
        <p:txBody>
          <a:bodyPr/>
          <a:lstStyle/>
          <a:p>
            <a:r>
              <a:rPr lang="en-US" dirty="0" smtClean="0"/>
              <a:t>So if I can’t use memory or disks, now what?</a:t>
            </a:r>
          </a:p>
          <a:p>
            <a:r>
              <a:rPr lang="en-US" dirty="0" smtClean="0"/>
              <a:t>State is best stored in shared resources: Databases, distributed cache, external services, etc.</a:t>
            </a:r>
          </a:p>
          <a:p>
            <a:r>
              <a:rPr lang="en-US" dirty="0" smtClean="0"/>
              <a:t>Not being dependent on a durable instance of running code frees you to run multiple instance for redundancy, load balancing, geo-distributed instances, etc.</a:t>
            </a:r>
          </a:p>
          <a:p>
            <a:r>
              <a:rPr lang="en-US" dirty="0" smtClean="0"/>
              <a:t>You can delegate hard work to non-Web “servers” via queues, message busses, etc.</a:t>
            </a:r>
          </a:p>
          <a:p>
            <a:pPr lvl="1"/>
            <a:endParaRPr lang="en-US" dirty="0" smtClean="0"/>
          </a:p>
          <a:p>
            <a:pPr lvl="1"/>
            <a:endParaRPr lang="en-US" dirty="0"/>
          </a:p>
        </p:txBody>
      </p:sp>
    </p:spTree>
    <p:extLst>
      <p:ext uri="{BB962C8B-B14F-4D97-AF65-F5344CB8AC3E}">
        <p14:creationId xmlns:p14="http://schemas.microsoft.com/office/powerpoint/2010/main" val="1343309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91000" cy="1020762"/>
          </a:xfrm>
        </p:spPr>
        <p:txBody>
          <a:bodyPr>
            <a:normAutofit fontScale="90000"/>
          </a:bodyPr>
          <a:lstStyle/>
          <a:p>
            <a:r>
              <a:rPr lang="en-US" dirty="0"/>
              <a:t>When and how to work asynchronously</a:t>
            </a:r>
          </a:p>
        </p:txBody>
      </p:sp>
      <p:sp>
        <p:nvSpPr>
          <p:cNvPr id="3" name="Content Placeholder 2"/>
          <p:cNvSpPr>
            <a:spLocks noGrp="1"/>
          </p:cNvSpPr>
          <p:nvPr>
            <p:ph idx="1"/>
          </p:nvPr>
        </p:nvSpPr>
        <p:spPr>
          <a:xfrm>
            <a:off x="457200" y="1676400"/>
            <a:ext cx="4114800" cy="4572000"/>
          </a:xfrm>
        </p:spPr>
        <p:txBody>
          <a:bodyPr/>
          <a:lstStyle/>
          <a:p>
            <a:r>
              <a:rPr lang="en-US" dirty="0" smtClean="0"/>
              <a:t>Sometimes, you don’t need the result of some work right now.</a:t>
            </a:r>
          </a:p>
          <a:p>
            <a:r>
              <a:rPr lang="en-US" dirty="0" smtClean="0"/>
              <a:t>Even a couple of seconds later is “good enough” in many cases.</a:t>
            </a:r>
            <a:endParaRPr lang="en-US" dirty="0"/>
          </a:p>
        </p:txBody>
      </p:sp>
      <p:pic>
        <p:nvPicPr>
          <p:cNvPr id="4" name="Picture 3" descr="profile screen sh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949" y="228600"/>
            <a:ext cx="4181451" cy="6267857"/>
          </a:xfrm>
          <a:prstGeom prst="rect">
            <a:avLst/>
          </a:prstGeom>
        </p:spPr>
      </p:pic>
    </p:spTree>
    <p:extLst>
      <p:ext uri="{BB962C8B-B14F-4D97-AF65-F5344CB8AC3E}">
        <p14:creationId xmlns:p14="http://schemas.microsoft.com/office/powerpoint/2010/main" val="3781860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91000" cy="1020762"/>
          </a:xfrm>
        </p:spPr>
        <p:txBody>
          <a:bodyPr>
            <a:normAutofit fontScale="90000"/>
          </a:bodyPr>
          <a:lstStyle/>
          <a:p>
            <a:r>
              <a:rPr lang="en-US" dirty="0"/>
              <a:t>When and how to work asynchronously</a:t>
            </a:r>
          </a:p>
        </p:txBody>
      </p:sp>
      <p:pic>
        <p:nvPicPr>
          <p:cNvPr id="4" name="Picture 3" descr="profile screen sh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949" y="228600"/>
            <a:ext cx="4181451" cy="6267857"/>
          </a:xfrm>
          <a:prstGeom prst="rect">
            <a:avLst/>
          </a:prstGeom>
        </p:spPr>
      </p:pic>
      <p:sp>
        <p:nvSpPr>
          <p:cNvPr id="6" name="TextBox 5"/>
          <p:cNvSpPr txBox="1"/>
          <p:nvPr/>
        </p:nvSpPr>
        <p:spPr>
          <a:xfrm>
            <a:off x="-521687" y="2102441"/>
            <a:ext cx="3801330" cy="3139321"/>
          </a:xfrm>
          <a:prstGeom prst="rect">
            <a:avLst/>
          </a:prstGeom>
          <a:noFill/>
        </p:spPr>
        <p:txBody>
          <a:bodyPr wrap="square" rtlCol="0">
            <a:spAutoFit/>
          </a:bodyPr>
          <a:lstStyle/>
          <a:p>
            <a:pPr algn="ctr"/>
            <a:r>
              <a:rPr lang="en-US" dirty="0" smtClean="0">
                <a:solidFill>
                  <a:schemeClr val="accent2">
                    <a:lumMod val="20000"/>
                    <a:lumOff val="80000"/>
                  </a:schemeClr>
                </a:solidFill>
              </a:rPr>
              <a:t>API</a:t>
            </a:r>
          </a:p>
          <a:p>
            <a:pPr algn="ctr"/>
            <a:r>
              <a:rPr lang="en-US" dirty="0" smtClean="0">
                <a:solidFill>
                  <a:schemeClr val="accent2">
                    <a:lumMod val="20000"/>
                    <a:lumOff val="80000"/>
                  </a:schemeClr>
                </a:solidFill>
              </a:rPr>
              <a:t>⬇</a:t>
            </a:r>
          </a:p>
          <a:p>
            <a:pPr algn="ctr"/>
            <a:r>
              <a:rPr lang="en-US" dirty="0" smtClean="0">
                <a:solidFill>
                  <a:schemeClr val="accent2">
                    <a:lumMod val="20000"/>
                    <a:lumOff val="80000"/>
                  </a:schemeClr>
                </a:solidFill>
              </a:rPr>
              <a:t>Processing Queue</a:t>
            </a:r>
          </a:p>
          <a:p>
            <a:pPr algn="ctr"/>
            <a:r>
              <a:rPr lang="en-US" dirty="0">
                <a:solidFill>
                  <a:schemeClr val="accent2">
                    <a:lumMod val="20000"/>
                    <a:lumOff val="80000"/>
                  </a:schemeClr>
                </a:solidFill>
              </a:rPr>
              <a:t>⬇</a:t>
            </a:r>
          </a:p>
          <a:p>
            <a:pPr algn="ctr"/>
            <a:r>
              <a:rPr lang="en-US" dirty="0" smtClean="0">
                <a:solidFill>
                  <a:schemeClr val="accent2">
                    <a:lumMod val="20000"/>
                    <a:lumOff val="80000"/>
                  </a:schemeClr>
                </a:solidFill>
              </a:rPr>
              <a:t>Event Router</a:t>
            </a:r>
          </a:p>
          <a:p>
            <a:pPr algn="ctr"/>
            <a:r>
              <a:rPr lang="en-US" dirty="0">
                <a:solidFill>
                  <a:schemeClr val="accent2">
                    <a:lumMod val="20000"/>
                    <a:lumOff val="80000"/>
                  </a:schemeClr>
                </a:solidFill>
              </a:rPr>
              <a:t>⬇</a:t>
            </a:r>
          </a:p>
          <a:p>
            <a:pPr algn="ctr"/>
            <a:r>
              <a:rPr lang="en-US" dirty="0" smtClean="0">
                <a:solidFill>
                  <a:schemeClr val="accent2">
                    <a:lumMod val="20000"/>
                    <a:lumOff val="80000"/>
                  </a:schemeClr>
                </a:solidFill>
              </a:rPr>
              <a:t>Event specific queue</a:t>
            </a:r>
          </a:p>
          <a:p>
            <a:pPr algn="ctr"/>
            <a:r>
              <a:rPr lang="en-US" dirty="0">
                <a:solidFill>
                  <a:schemeClr val="accent2">
                    <a:lumMod val="20000"/>
                    <a:lumOff val="80000"/>
                  </a:schemeClr>
                </a:solidFill>
              </a:rPr>
              <a:t>⬇</a:t>
            </a:r>
          </a:p>
          <a:p>
            <a:pPr algn="ctr"/>
            <a:r>
              <a:rPr lang="en-US" dirty="0" smtClean="0">
                <a:solidFill>
                  <a:schemeClr val="accent2">
                    <a:lumMod val="20000"/>
                    <a:lumOff val="80000"/>
                  </a:schemeClr>
                </a:solidFill>
              </a:rPr>
              <a:t>Event Processor</a:t>
            </a:r>
          </a:p>
          <a:p>
            <a:pPr algn="ctr"/>
            <a:r>
              <a:rPr lang="en-US" dirty="0">
                <a:solidFill>
                  <a:schemeClr val="accent2">
                    <a:lumMod val="20000"/>
                    <a:lumOff val="80000"/>
                  </a:schemeClr>
                </a:solidFill>
              </a:rPr>
              <a:t>⬇</a:t>
            </a:r>
          </a:p>
          <a:p>
            <a:pPr algn="ctr"/>
            <a:r>
              <a:rPr lang="en-US" dirty="0" smtClean="0">
                <a:solidFill>
                  <a:schemeClr val="accent2">
                    <a:lumMod val="20000"/>
                    <a:lumOff val="80000"/>
                  </a:schemeClr>
                </a:solidFill>
              </a:rPr>
              <a:t>Event Publisher</a:t>
            </a:r>
            <a:endParaRPr lang="en-US" dirty="0">
              <a:solidFill>
                <a:schemeClr val="accent2">
                  <a:lumMod val="20000"/>
                  <a:lumOff val="80000"/>
                </a:schemeClr>
              </a:solidFill>
            </a:endParaRPr>
          </a:p>
        </p:txBody>
      </p:sp>
      <p:sp>
        <p:nvSpPr>
          <p:cNvPr id="7" name="TextBox 6"/>
          <p:cNvSpPr txBox="1"/>
          <p:nvPr/>
        </p:nvSpPr>
        <p:spPr>
          <a:xfrm>
            <a:off x="1600200" y="3200400"/>
            <a:ext cx="3801330" cy="923330"/>
          </a:xfrm>
          <a:prstGeom prst="rect">
            <a:avLst/>
          </a:prstGeom>
          <a:noFill/>
        </p:spPr>
        <p:txBody>
          <a:bodyPr wrap="square" rtlCol="0">
            <a:spAutoFit/>
          </a:bodyPr>
          <a:lstStyle/>
          <a:p>
            <a:pPr algn="ctr"/>
            <a:r>
              <a:rPr lang="en-US" dirty="0" smtClean="0">
                <a:solidFill>
                  <a:schemeClr val="accent2">
                    <a:lumMod val="20000"/>
                    <a:lumOff val="80000"/>
                  </a:schemeClr>
                </a:solidFill>
              </a:rPr>
              <a:t>➡   Calculation Queue</a:t>
            </a:r>
          </a:p>
          <a:p>
            <a:pPr algn="ctr"/>
            <a:r>
              <a:rPr lang="en-US" dirty="0" smtClean="0">
                <a:solidFill>
                  <a:schemeClr val="accent2">
                    <a:lumMod val="20000"/>
                    <a:lumOff val="80000"/>
                  </a:schemeClr>
                </a:solidFill>
              </a:rPr>
              <a:t>    ⬇</a:t>
            </a:r>
          </a:p>
          <a:p>
            <a:pPr algn="ctr"/>
            <a:r>
              <a:rPr lang="en-US" dirty="0" smtClean="0">
                <a:solidFill>
                  <a:schemeClr val="accent2">
                    <a:lumMod val="20000"/>
                    <a:lumOff val="80000"/>
                  </a:schemeClr>
                </a:solidFill>
              </a:rPr>
              <a:t>       Award Calculator</a:t>
            </a:r>
            <a:endParaRPr lang="en-US" dirty="0">
              <a:solidFill>
                <a:schemeClr val="accent2">
                  <a:lumMod val="20000"/>
                  <a:lumOff val="80000"/>
                </a:schemeClr>
              </a:solidFill>
            </a:endParaRPr>
          </a:p>
        </p:txBody>
      </p:sp>
    </p:spTree>
    <p:extLst>
      <p:ext uri="{BB962C8B-B14F-4D97-AF65-F5344CB8AC3E}">
        <p14:creationId xmlns:p14="http://schemas.microsoft.com/office/powerpoint/2010/main" val="13760441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C102872799990">
  <a:themeElements>
    <a:clrScheme name="Energy-Saving">
      <a:dk1>
        <a:srgbClr val="000000"/>
      </a:dk1>
      <a:lt1>
        <a:srgbClr val="D7D7D7"/>
      </a:lt1>
      <a:dk2>
        <a:srgbClr val="000000"/>
      </a:dk2>
      <a:lt2>
        <a:srgbClr val="D7D7D7"/>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78B1C33-1571-459A-95AD-9F0F45277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TC102872799990</Template>
  <TotalTime>3616</TotalTime>
  <Words>1274</Words>
  <Application>Microsoft Macintosh PowerPoint</Application>
  <PresentationFormat>On-screen Show (4:3)</PresentationFormat>
  <Paragraphs>111</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TC102872799990</vt:lpstr>
      <vt:lpstr>Think Like A Cloud Developer</vt:lpstr>
      <vt:lpstr>About Me</vt:lpstr>
      <vt:lpstr>PowerPoint Presentation</vt:lpstr>
      <vt:lpstr>Agenda</vt:lpstr>
      <vt:lpstr>PowerPoint Presentation</vt:lpstr>
      <vt:lpstr>Spinning up components that are meant to be thrown away</vt:lpstr>
      <vt:lpstr>Spinning up components that are meant to be thrown away</vt:lpstr>
      <vt:lpstr>When and how to work asynchronously</vt:lpstr>
      <vt:lpstr>When and how to work asynchronously</vt:lpstr>
      <vt:lpstr>When and how to work asynchronously</vt:lpstr>
      <vt:lpstr>Scale up vs. out</vt:lpstr>
      <vt:lpstr>PowerPoint Presentation</vt:lpstr>
      <vt:lpstr>The difference between PaaS and IaaS</vt:lpstr>
      <vt:lpstr>The difference between PaaS and IaaS</vt:lpstr>
      <vt:lpstr>PowerPoint Presentation</vt:lpstr>
      <vt:lpstr>Exploring the toolbox</vt:lpstr>
      <vt:lpstr>Exploring the toolbox</vt:lpstr>
      <vt:lpstr>PowerPoint Presentation</vt:lpstr>
      <vt:lpstr>Instrumentation to save the day</vt:lpstr>
      <vt:lpstr>Migrating your app to the cloud</vt:lpstr>
      <vt:lpstr>The new budgetary realties of using cloud services</vt:lpstr>
      <vt:lpstr>Questions?</vt:lpstr>
      <vt:lpstr>Find 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and paper-saving presentation</dc:title>
  <dc:creator/>
  <cp:keywords/>
  <cp:lastModifiedBy>Jeffrey Putz</cp:lastModifiedBy>
  <cp:revision>134</cp:revision>
  <dcterms:modified xsi:type="dcterms:W3CDTF">2015-03-27T21:29:13Z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TC102872799990</vt:lpwstr>
  </property>
</Properties>
</file>